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5C0A-F123-69FD-2573-AB132C3236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72FE15-D9F8-40D5-09AF-C3E88EBE4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4998F8-1946-EEF2-CE97-2E89EC5D9ECF}"/>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5" name="Footer Placeholder 4">
            <a:extLst>
              <a:ext uri="{FF2B5EF4-FFF2-40B4-BE49-F238E27FC236}">
                <a16:creationId xmlns:a16="http://schemas.microsoft.com/office/drawing/2014/main" id="{D38C7940-3E26-A190-0412-CF5ACDFEC3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3C919-DC36-37AA-12E9-60560CFD4D7C}"/>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597103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8DB5-01FD-E4DC-72C1-C6EB70B95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8A0A3A-02EA-7FC4-53A0-68E06BAF63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8B259-03F7-3EFF-1F57-BED64FD35BE9}"/>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5" name="Footer Placeholder 4">
            <a:extLst>
              <a:ext uri="{FF2B5EF4-FFF2-40B4-BE49-F238E27FC236}">
                <a16:creationId xmlns:a16="http://schemas.microsoft.com/office/drawing/2014/main" id="{94575E6D-064C-AE2E-504D-4304B2061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33615-FC3C-0902-D0BB-A27EDD1C6D67}"/>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728566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FFD55-4B25-1FAC-0834-641224B178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EE69D6-C83E-677C-0E3F-9C44E32ACD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11D2BD-0AFF-8CF2-D647-16650CD9B9B0}"/>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5" name="Footer Placeholder 4">
            <a:extLst>
              <a:ext uri="{FF2B5EF4-FFF2-40B4-BE49-F238E27FC236}">
                <a16:creationId xmlns:a16="http://schemas.microsoft.com/office/drawing/2014/main" id="{14487F73-C5F2-0FA7-9AF5-DEBC067AC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D5BDF7-332A-26DA-E9D2-A4E8CD615C7E}"/>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118718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58B19-1A0C-B205-0C44-170EDADC50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EABE80-2F33-AB48-1DF5-39EEB1434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E84BF4-0809-BB3E-73F1-1739C10C8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CD7044-A353-EB33-9058-E0BCC1E339BA}"/>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6" name="Footer Placeholder 5">
            <a:extLst>
              <a:ext uri="{FF2B5EF4-FFF2-40B4-BE49-F238E27FC236}">
                <a16:creationId xmlns:a16="http://schemas.microsoft.com/office/drawing/2014/main" id="{C10B03A1-87CA-93E5-EBD3-C9C0714D50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356378-15F0-EE25-7BC5-D3864A319BBA}"/>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595908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9251-A229-78A9-740C-D6299CB6DF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E1C686-FA25-2115-E369-4D4253907B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8937B8-16D0-BFBC-DE94-9A98A6B756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E7F947-B7C9-CF45-FCD9-ED7A3E5EBD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0BCD31-56A6-9B2B-82C1-5A7016BC99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F080F2-6F32-C688-BAB3-64356FBE5B59}"/>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8" name="Footer Placeholder 7">
            <a:extLst>
              <a:ext uri="{FF2B5EF4-FFF2-40B4-BE49-F238E27FC236}">
                <a16:creationId xmlns:a16="http://schemas.microsoft.com/office/drawing/2014/main" id="{F4222D4D-17B9-CF6F-AC30-DE13668ED6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ADB0D0-819D-CAC0-304A-01AFB449DB45}"/>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262161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485DF-29F6-4B14-56D4-E105A83B30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0A677E-E395-A51B-EB12-EDBC602BAB01}"/>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4" name="Footer Placeholder 3">
            <a:extLst>
              <a:ext uri="{FF2B5EF4-FFF2-40B4-BE49-F238E27FC236}">
                <a16:creationId xmlns:a16="http://schemas.microsoft.com/office/drawing/2014/main" id="{6EE71BC8-AD71-D09D-6D5C-DBF4FD90FF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E9C5AD-0A2E-3112-74E9-7B3091751D09}"/>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21650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A08B08-3F1A-6BA3-688E-6DA85A29E011}"/>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3" name="Footer Placeholder 2">
            <a:extLst>
              <a:ext uri="{FF2B5EF4-FFF2-40B4-BE49-F238E27FC236}">
                <a16:creationId xmlns:a16="http://schemas.microsoft.com/office/drawing/2014/main" id="{F3E639D8-88BC-1A18-042B-738C6B989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F3089C-B679-F3CD-C344-16896E9494B5}"/>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319200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F12C-2F2D-918E-5A6A-CA88E3B66B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A4789A-6229-865E-2DA0-B534A099A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0FBFEE-BD7E-ACF1-1A49-C1E628D95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CD5E7-34CA-A977-FD3D-030C908F2A61}"/>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6" name="Footer Placeholder 5">
            <a:extLst>
              <a:ext uri="{FF2B5EF4-FFF2-40B4-BE49-F238E27FC236}">
                <a16:creationId xmlns:a16="http://schemas.microsoft.com/office/drawing/2014/main" id="{F967BF7D-E571-591F-02C1-52EDE6E014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15F565-D52D-EB5C-433C-F6C04EFFBE62}"/>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3185754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ACD8B-82FC-37DF-E037-EEE073E7F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D0165C-BF5F-8D97-FF4C-14FCF1BF87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76025A-4D54-F8CE-AA13-77C7DC73F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2CAFF-6D7F-1008-1EB0-6B68BC7F957E}"/>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6" name="Footer Placeholder 5">
            <a:extLst>
              <a:ext uri="{FF2B5EF4-FFF2-40B4-BE49-F238E27FC236}">
                <a16:creationId xmlns:a16="http://schemas.microsoft.com/office/drawing/2014/main" id="{3EE0C9C8-9D7D-E546-DA58-11E3F69E23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9F24E-7FD7-18EE-0CDA-AD06884A8B58}"/>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178938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0DA85-1B5B-EBE7-DC45-C6FC050E4F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AFDCD3-F1F7-7FDF-8811-863075F1A4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328FF-29CF-9368-16FE-61AAD96C3910}"/>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5" name="Footer Placeholder 4">
            <a:extLst>
              <a:ext uri="{FF2B5EF4-FFF2-40B4-BE49-F238E27FC236}">
                <a16:creationId xmlns:a16="http://schemas.microsoft.com/office/drawing/2014/main" id="{04F9D56B-4765-1BC0-730A-EB6E9BC53D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ED57D-90B7-6CC5-E01E-402DEC3EA594}"/>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3334397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04B32A-E85A-2272-9EDC-CDEC257108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C25AFD-40E3-1F2E-4671-B7F30F36D6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5F7669-30F6-44AF-25D4-61CFAF627D36}"/>
              </a:ext>
            </a:extLst>
          </p:cNvPr>
          <p:cNvSpPr>
            <a:spLocks noGrp="1"/>
          </p:cNvSpPr>
          <p:nvPr>
            <p:ph type="dt" sz="half" idx="10"/>
          </p:nvPr>
        </p:nvSpPr>
        <p:spPr/>
        <p:txBody>
          <a:bodyPr/>
          <a:lstStyle/>
          <a:p>
            <a:fld id="{A67D8793-95BA-495E-A4E4-5161830CD664}" type="datetimeFigureOut">
              <a:rPr lang="en-US" smtClean="0"/>
              <a:t>4/10/2025</a:t>
            </a:fld>
            <a:endParaRPr lang="en-US"/>
          </a:p>
        </p:txBody>
      </p:sp>
      <p:sp>
        <p:nvSpPr>
          <p:cNvPr id="5" name="Footer Placeholder 4">
            <a:extLst>
              <a:ext uri="{FF2B5EF4-FFF2-40B4-BE49-F238E27FC236}">
                <a16:creationId xmlns:a16="http://schemas.microsoft.com/office/drawing/2014/main" id="{9B58ACFF-AA20-967B-940B-51F5B72019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1B6241-C40C-14BB-165A-8A48654F44F8}"/>
              </a:ext>
            </a:extLst>
          </p:cNvPr>
          <p:cNvSpPr>
            <a:spLocks noGrp="1"/>
          </p:cNvSpPr>
          <p:nvPr>
            <p:ph type="sldNum" sz="quarter" idx="12"/>
          </p:nvPr>
        </p:nvSpPr>
        <p:spPr/>
        <p:txBody>
          <a:bodyPr/>
          <a:lstStyle/>
          <a:p>
            <a:fld id="{2F076215-8B47-450E-82F5-F7A2F83D8FE0}" type="slidenum">
              <a:rPr lang="en-US" smtClean="0"/>
              <a:t>‹#›</a:t>
            </a:fld>
            <a:endParaRPr lang="en-US"/>
          </a:p>
        </p:txBody>
      </p:sp>
    </p:spTree>
    <p:extLst>
      <p:ext uri="{BB962C8B-B14F-4D97-AF65-F5344CB8AC3E}">
        <p14:creationId xmlns:p14="http://schemas.microsoft.com/office/powerpoint/2010/main" val="1218100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C1B11D-744D-AC9C-A64B-3E8147326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38F30C-2FD0-01E3-36C5-2B40FA32C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0F53F9-458A-BFB6-7CD7-EB389D8D09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7D8793-95BA-495E-A4E4-5161830CD664}" type="datetimeFigureOut">
              <a:rPr lang="en-US" smtClean="0"/>
              <a:t>4/10/2025</a:t>
            </a:fld>
            <a:endParaRPr lang="en-US"/>
          </a:p>
        </p:txBody>
      </p:sp>
      <p:sp>
        <p:nvSpPr>
          <p:cNvPr id="5" name="Footer Placeholder 4">
            <a:extLst>
              <a:ext uri="{FF2B5EF4-FFF2-40B4-BE49-F238E27FC236}">
                <a16:creationId xmlns:a16="http://schemas.microsoft.com/office/drawing/2014/main" id="{D23BB114-D01B-6881-F91A-0AFAA48BF3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A2EDA6-C91F-D2CA-E4FF-B4C4608B9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076215-8B47-450E-82F5-F7A2F83D8FE0}" type="slidenum">
              <a:rPr lang="en-US" smtClean="0"/>
              <a:t>‹#›</a:t>
            </a:fld>
            <a:endParaRPr lang="en-US"/>
          </a:p>
        </p:txBody>
      </p:sp>
    </p:spTree>
    <p:extLst>
      <p:ext uri="{BB962C8B-B14F-4D97-AF65-F5344CB8AC3E}">
        <p14:creationId xmlns:p14="http://schemas.microsoft.com/office/powerpoint/2010/main" val="594138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9841C-A74C-7830-0F89-1ABCA39071D0}"/>
              </a:ext>
            </a:extLst>
          </p:cNvPr>
          <p:cNvSpPr>
            <a:spLocks noGrp="1"/>
          </p:cNvSpPr>
          <p:nvPr>
            <p:ph type="ctrTitle"/>
          </p:nvPr>
        </p:nvSpPr>
        <p:spPr/>
        <p:txBody>
          <a:bodyPr/>
          <a:lstStyle/>
          <a:p>
            <a:r>
              <a:rPr lang="en-US" dirty="0"/>
              <a:t>Hazard Communication Program</a:t>
            </a:r>
          </a:p>
        </p:txBody>
      </p:sp>
      <p:sp>
        <p:nvSpPr>
          <p:cNvPr id="3" name="Subtitle 2">
            <a:extLst>
              <a:ext uri="{FF2B5EF4-FFF2-40B4-BE49-F238E27FC236}">
                <a16:creationId xmlns:a16="http://schemas.microsoft.com/office/drawing/2014/main" id="{493C6E23-E332-C5A9-706D-35AB5828DBED}"/>
              </a:ext>
            </a:extLst>
          </p:cNvPr>
          <p:cNvSpPr>
            <a:spLocks noGrp="1"/>
          </p:cNvSpPr>
          <p:nvPr>
            <p:ph type="subTitle" idx="1"/>
          </p:nvPr>
        </p:nvSpPr>
        <p:spPr/>
        <p:txBody>
          <a:bodyPr/>
          <a:lstStyle/>
          <a:p>
            <a:r>
              <a:rPr lang="en-US" dirty="0"/>
              <a:t>HAZCOM</a:t>
            </a:r>
          </a:p>
        </p:txBody>
      </p:sp>
    </p:spTree>
    <p:extLst>
      <p:ext uri="{BB962C8B-B14F-4D97-AF65-F5344CB8AC3E}">
        <p14:creationId xmlns:p14="http://schemas.microsoft.com/office/powerpoint/2010/main" val="1824177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E3756-9345-45D4-60AF-876FC9C9B19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81DC135-3E47-BA19-42B6-7C2BDD5AB117}"/>
              </a:ext>
            </a:extLst>
          </p:cNvPr>
          <p:cNvSpPr>
            <a:spLocks noGrp="1"/>
          </p:cNvSpPr>
          <p:nvPr>
            <p:ph idx="1"/>
          </p:nvPr>
        </p:nvSpPr>
        <p:spPr/>
        <p:txBody>
          <a:bodyPr/>
          <a:lstStyle/>
          <a:p>
            <a:r>
              <a:rPr lang="en-US" dirty="0"/>
              <a:t>Policy</a:t>
            </a:r>
          </a:p>
          <a:p>
            <a:r>
              <a:rPr lang="en-US" dirty="0"/>
              <a:t>Purpose</a:t>
            </a:r>
          </a:p>
          <a:p>
            <a:r>
              <a:rPr lang="en-US" dirty="0"/>
              <a:t>Responsibilities</a:t>
            </a:r>
          </a:p>
          <a:p>
            <a:r>
              <a:rPr lang="en-US" dirty="0"/>
              <a:t>Program</a:t>
            </a:r>
          </a:p>
          <a:p>
            <a:r>
              <a:rPr lang="en-US" dirty="0"/>
              <a:t>References</a:t>
            </a:r>
          </a:p>
        </p:txBody>
      </p:sp>
    </p:spTree>
    <p:extLst>
      <p:ext uri="{BB962C8B-B14F-4D97-AF65-F5344CB8AC3E}">
        <p14:creationId xmlns:p14="http://schemas.microsoft.com/office/powerpoint/2010/main" val="2855740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9842A-C2F7-B800-17BA-25CA1D420FCE}"/>
              </a:ext>
            </a:extLst>
          </p:cNvPr>
          <p:cNvSpPr>
            <a:spLocks noGrp="1"/>
          </p:cNvSpPr>
          <p:nvPr>
            <p:ph type="title"/>
          </p:nvPr>
        </p:nvSpPr>
        <p:spPr/>
        <p:txBody>
          <a:bodyPr/>
          <a:lstStyle/>
          <a:p>
            <a:r>
              <a:rPr lang="en-US" dirty="0"/>
              <a:t>Policy</a:t>
            </a:r>
          </a:p>
        </p:txBody>
      </p:sp>
      <p:sp>
        <p:nvSpPr>
          <p:cNvPr id="3" name="Content Placeholder 2">
            <a:extLst>
              <a:ext uri="{FF2B5EF4-FFF2-40B4-BE49-F238E27FC236}">
                <a16:creationId xmlns:a16="http://schemas.microsoft.com/office/drawing/2014/main" id="{A07A664C-D3FE-287F-F5C5-9AD7BB16E902}"/>
              </a:ext>
            </a:extLst>
          </p:cNvPr>
          <p:cNvSpPr>
            <a:spLocks noGrp="1"/>
          </p:cNvSpPr>
          <p:nvPr>
            <p:ph idx="1"/>
          </p:nvPr>
        </p:nvSpPr>
        <p:spPr/>
        <p:txBody>
          <a:bodyPr>
            <a:normAutofit/>
          </a:bodyPr>
          <a:lstStyle/>
          <a:p>
            <a:pPr marL="742950" marR="0" lvl="1" indent="-285750">
              <a:spcBef>
                <a:spcPts val="600"/>
              </a:spcBef>
              <a:spcAft>
                <a:spcPts val="600"/>
              </a:spcAft>
              <a:buFont typeface="+mj-lt"/>
              <a:buAutoNum type="arabicPeriod"/>
            </a:pPr>
            <a:r>
              <a:rPr lang="en-US" dirty="0">
                <a:effectLst/>
                <a:latin typeface="Times New Roman" panose="02020603050405020304" pitchFamily="18" charset="0"/>
                <a:ea typeface="Times New Roman" panose="02020603050405020304" pitchFamily="18" charset="0"/>
              </a:rPr>
              <a:t>It is the responsibility of </a:t>
            </a:r>
            <a:r>
              <a:rPr lang="en-US" dirty="0">
                <a:effectLst/>
                <a:highlight>
                  <a:srgbClr val="FFFF00"/>
                </a:highlight>
                <a:latin typeface="Times New Roman" panose="02020603050405020304" pitchFamily="18" charset="0"/>
                <a:ea typeface="Times New Roman" panose="02020603050405020304" pitchFamily="18" charset="0"/>
              </a:rPr>
              <a:t>&lt;Company name&gt;</a:t>
            </a:r>
            <a:r>
              <a:rPr lang="en-US" dirty="0">
                <a:effectLst/>
                <a:latin typeface="Times New Roman" panose="02020603050405020304" pitchFamily="18" charset="0"/>
                <a:ea typeface="Times New Roman" panose="02020603050405020304" pitchFamily="18" charset="0"/>
              </a:rPr>
              <a:t> to be in compliance with the OSHA Hazard Communication Standards. </a:t>
            </a:r>
          </a:p>
          <a:p>
            <a:pPr marL="742950" marR="0" lvl="1" indent="-285750">
              <a:spcBef>
                <a:spcPts val="600"/>
              </a:spcBef>
              <a:spcAft>
                <a:spcPts val="600"/>
              </a:spcAft>
              <a:buFont typeface="+mj-lt"/>
              <a:buAutoNum type="arabicPeriod"/>
            </a:pPr>
            <a:r>
              <a:rPr lang="en-US" dirty="0">
                <a:effectLst/>
                <a:latin typeface="Times New Roman" panose="02020603050405020304" pitchFamily="18" charset="0"/>
                <a:ea typeface="Times New Roman" panose="02020603050405020304" pitchFamily="18" charset="0"/>
              </a:rPr>
              <a:t>Regarding Hazard Communication Standards, each employee will be appraised of the following:</a:t>
            </a:r>
          </a:p>
          <a:p>
            <a:pPr marL="1143000" marR="0" lvl="2" indent="-228600">
              <a:spcBef>
                <a:spcPts val="600"/>
              </a:spcBef>
              <a:spcAft>
                <a:spcPts val="600"/>
              </a:spcAft>
              <a:buFont typeface="+mj-lt"/>
              <a:buAutoNum type="arabicPeriod"/>
            </a:pPr>
            <a:r>
              <a:rPr lang="en-US" sz="2400" dirty="0">
                <a:effectLst/>
                <a:latin typeface="Times New Roman" panose="02020603050405020304" pitchFamily="18" charset="0"/>
                <a:ea typeface="Times New Roman" panose="02020603050405020304" pitchFamily="18" charset="0"/>
              </a:rPr>
              <a:t>The substance of the Hazard Communication Standards</a:t>
            </a:r>
          </a:p>
          <a:p>
            <a:pPr marL="1143000" marR="0" lvl="2" indent="-228600">
              <a:spcBef>
                <a:spcPts val="600"/>
              </a:spcBef>
              <a:spcAft>
                <a:spcPts val="600"/>
              </a:spcAft>
              <a:buFont typeface="+mj-lt"/>
              <a:buAutoNum type="arabicPeriod"/>
            </a:pPr>
            <a:r>
              <a:rPr lang="en-US" sz="2400" dirty="0">
                <a:effectLst/>
                <a:latin typeface="Times New Roman" panose="02020603050405020304" pitchFamily="18" charset="0"/>
                <a:ea typeface="Times New Roman" panose="02020603050405020304" pitchFamily="18" charset="0"/>
              </a:rPr>
              <a:t>The hazardous properties of chemicals with which they work</a:t>
            </a:r>
          </a:p>
          <a:p>
            <a:pPr marL="1143000" marR="0" lvl="2" indent="-228600">
              <a:spcBef>
                <a:spcPts val="600"/>
              </a:spcBef>
              <a:spcAft>
                <a:spcPts val="600"/>
              </a:spcAft>
              <a:buFont typeface="+mj-lt"/>
              <a:buAutoNum type="arabicPeriod"/>
            </a:pPr>
            <a:r>
              <a:rPr lang="en-US" sz="2400" dirty="0">
                <a:effectLst/>
                <a:latin typeface="Times New Roman" panose="02020603050405020304" pitchFamily="18" charset="0"/>
                <a:ea typeface="Times New Roman" panose="02020603050405020304" pitchFamily="18" charset="0"/>
              </a:rPr>
              <a:t>Measures necessary to protect themselves from these chemicals</a:t>
            </a:r>
          </a:p>
          <a:p>
            <a:pPr marL="742950" marR="0" lvl="1" indent="-285750">
              <a:spcBef>
                <a:spcPts val="600"/>
              </a:spcBef>
              <a:spcAft>
                <a:spcPts val="600"/>
              </a:spcAft>
              <a:buFont typeface="+mj-lt"/>
              <a:buAutoNum type="arabicPeriod"/>
            </a:pPr>
            <a:r>
              <a:rPr lang="en-US" dirty="0">
                <a:effectLst/>
                <a:latin typeface="Times New Roman" panose="02020603050405020304" pitchFamily="18" charset="0"/>
                <a:ea typeface="Times New Roman" panose="02020603050405020304" pitchFamily="18" charset="0"/>
              </a:rPr>
              <a:t>All employees shall have free access to their medical records, the hazard communication program, and Safety Data Sheets (SDS)s.</a:t>
            </a:r>
          </a:p>
        </p:txBody>
      </p:sp>
    </p:spTree>
    <p:extLst>
      <p:ext uri="{BB962C8B-B14F-4D97-AF65-F5344CB8AC3E}">
        <p14:creationId xmlns:p14="http://schemas.microsoft.com/office/powerpoint/2010/main" val="66310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A5FF1-1983-B1C0-6104-207349F94F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6E8117-E6DD-523C-B048-9FAA1809AEDF}"/>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5C7B00B2-813C-B8CE-E9E0-3D55BB3561FF}"/>
              </a:ext>
            </a:extLst>
          </p:cNvPr>
          <p:cNvSpPr>
            <a:spLocks noGrp="1"/>
          </p:cNvSpPr>
          <p:nvPr>
            <p:ph idx="1"/>
          </p:nvPr>
        </p:nvSpPr>
        <p:spPr/>
        <p:txBody>
          <a:bodyPr>
            <a:normAutofit/>
          </a:bodyPr>
          <a:lstStyle/>
          <a:p>
            <a:pPr marL="742950" marR="0" lvl="1" indent="-285750">
              <a:spcBef>
                <a:spcPts val="600"/>
              </a:spcBef>
              <a:spcAft>
                <a:spcPts val="600"/>
              </a:spcAft>
              <a:buFont typeface="+mj-lt"/>
              <a:buAutoNum type="arabicPeriod"/>
            </a:pPr>
            <a:r>
              <a:rPr lang="en-US" dirty="0">
                <a:effectLst/>
                <a:latin typeface="Times New Roman" panose="02020603050405020304" pitchFamily="18" charset="0"/>
                <a:ea typeface="Times New Roman" panose="02020603050405020304" pitchFamily="18" charset="0"/>
              </a:rPr>
              <a:t>The Hazard Communication Program was developed to comply with OSHA Hazard Communication Standards 29 CFR 1910.1200. </a:t>
            </a:r>
          </a:p>
          <a:p>
            <a:pPr marL="742950" marR="0" lvl="1" indent="-285750">
              <a:spcBef>
                <a:spcPts val="600"/>
              </a:spcBef>
              <a:spcAft>
                <a:spcPts val="600"/>
              </a:spcAft>
              <a:buFont typeface="+mj-lt"/>
              <a:buAutoNum type="arabicPeriod"/>
            </a:pPr>
            <a:r>
              <a:rPr lang="en-US" dirty="0">
                <a:effectLst/>
                <a:latin typeface="Times New Roman" panose="02020603050405020304" pitchFamily="18" charset="0"/>
                <a:ea typeface="Times New Roman" panose="02020603050405020304" pitchFamily="18" charset="0"/>
              </a:rPr>
              <a:t>The program was designed to ensure employee safety from illness or injury resulting from exposure to hazardous chemical in the workplace. </a:t>
            </a:r>
          </a:p>
        </p:txBody>
      </p:sp>
    </p:spTree>
    <p:extLst>
      <p:ext uri="{BB962C8B-B14F-4D97-AF65-F5344CB8AC3E}">
        <p14:creationId xmlns:p14="http://schemas.microsoft.com/office/powerpoint/2010/main" val="3354927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E90F9-CC7B-CDD2-407C-83095050CA71}"/>
              </a:ext>
            </a:extLst>
          </p:cNvPr>
          <p:cNvSpPr>
            <a:spLocks noGrp="1"/>
          </p:cNvSpPr>
          <p:nvPr>
            <p:ph type="title"/>
          </p:nvPr>
        </p:nvSpPr>
        <p:spPr/>
        <p:txBody>
          <a:bodyPr/>
          <a:lstStyle/>
          <a:p>
            <a:r>
              <a:rPr lang="en-US" dirty="0"/>
              <a:t>Responsibilities</a:t>
            </a:r>
          </a:p>
        </p:txBody>
      </p:sp>
      <p:sp>
        <p:nvSpPr>
          <p:cNvPr id="3" name="Content Placeholder 2">
            <a:extLst>
              <a:ext uri="{FF2B5EF4-FFF2-40B4-BE49-F238E27FC236}">
                <a16:creationId xmlns:a16="http://schemas.microsoft.com/office/drawing/2014/main" id="{524B40E5-F939-1223-C379-41819ED335F3}"/>
              </a:ext>
            </a:extLst>
          </p:cNvPr>
          <p:cNvSpPr>
            <a:spLocks noGrp="1"/>
          </p:cNvSpPr>
          <p:nvPr>
            <p:ph idx="1"/>
          </p:nvPr>
        </p:nvSpPr>
        <p:spPr>
          <a:xfrm>
            <a:off x="838200" y="1825625"/>
            <a:ext cx="10515600" cy="4667250"/>
          </a:xfrm>
        </p:spPr>
        <p:txBody>
          <a:bodyPr>
            <a:normAutofit fontScale="70000" lnSpcReduction="20000"/>
          </a:bodyPr>
          <a:lstStyle/>
          <a:p>
            <a:pPr>
              <a:lnSpc>
                <a:spcPct val="110000"/>
              </a:lnSpc>
              <a:spcBef>
                <a:spcPts val="800"/>
              </a:spcBef>
              <a:spcAft>
                <a:spcPts val="400"/>
              </a:spcAft>
            </a:pPr>
            <a:r>
              <a:rPr lang="en-US" sz="3400" b="1" dirty="0">
                <a:effectLst/>
                <a:latin typeface="Times New Roman" panose="02020603050405020304" pitchFamily="18" charset="0"/>
                <a:ea typeface="Times New Roman" panose="02020603050405020304" pitchFamily="18" charset="0"/>
                <a:cs typeface="Times New Roman" panose="02020603050405020304" pitchFamily="18" charset="0"/>
              </a:rPr>
              <a:t>Program Administrator Responsibilities</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Maintain a list of the hazardous chemicals used on the job site.</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Acquire, update, and verify completeness of SDSs covering every substance on the list of hazardous chemicals. </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Provide copies of appropriate SDSs to work areas and the company offices.</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Update the hazardous chemical list whenever hazardous chemicals are received at the job site.</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Ensure complete SDSs are received by the time the first shipment of a chemical is received.</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Ensure hazardous chemicals are properly labeled with the appropriate hazard warning, the name of the chemical, and the name and address of the manufacturer or other responsible party.</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Schedule standard training for employees who work with, or have the potential to be exposed to, hazardous chemicals on the job.</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Maintain employee safety training records.</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Shall keep the signed acknowledgment form in the employee’s file.</a:t>
            </a:r>
          </a:p>
          <a:p>
            <a:pPr lvl="1">
              <a:spcBef>
                <a:spcPts val="600"/>
              </a:spcBef>
              <a:spcAft>
                <a:spcPts val="600"/>
              </a:spcAft>
              <a:buFont typeface="+mj-lt"/>
              <a:buAutoNum type="arabicPeriod"/>
            </a:pPr>
            <a:r>
              <a:rPr lang="en-US" sz="2600" dirty="0">
                <a:effectLst/>
                <a:latin typeface="Times New Roman" panose="02020603050405020304" pitchFamily="18" charset="0"/>
                <a:ea typeface="Times New Roman" panose="02020603050405020304" pitchFamily="18" charset="0"/>
              </a:rPr>
              <a:t>Ensure maintenance of SDSs for chemicals previously used for the retention period specified by OSHA. </a:t>
            </a:r>
          </a:p>
        </p:txBody>
      </p:sp>
    </p:spTree>
    <p:extLst>
      <p:ext uri="{BB962C8B-B14F-4D97-AF65-F5344CB8AC3E}">
        <p14:creationId xmlns:p14="http://schemas.microsoft.com/office/powerpoint/2010/main" val="1429497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F9D67-E228-40F9-60EC-E085C7D00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325E9-F61D-6B34-1DEF-14411593DCD8}"/>
              </a:ext>
            </a:extLst>
          </p:cNvPr>
          <p:cNvSpPr>
            <a:spLocks noGrp="1"/>
          </p:cNvSpPr>
          <p:nvPr>
            <p:ph type="title"/>
          </p:nvPr>
        </p:nvSpPr>
        <p:spPr/>
        <p:txBody>
          <a:bodyPr/>
          <a:lstStyle/>
          <a:p>
            <a:r>
              <a:rPr lang="en-US" dirty="0"/>
              <a:t>Responsibilities (cont.)</a:t>
            </a:r>
          </a:p>
        </p:txBody>
      </p:sp>
      <p:sp>
        <p:nvSpPr>
          <p:cNvPr id="3" name="Content Placeholder 2">
            <a:extLst>
              <a:ext uri="{FF2B5EF4-FFF2-40B4-BE49-F238E27FC236}">
                <a16:creationId xmlns:a16="http://schemas.microsoft.com/office/drawing/2014/main" id="{F2237F7E-500A-1967-1CE3-9DA25FC9154B}"/>
              </a:ext>
            </a:extLst>
          </p:cNvPr>
          <p:cNvSpPr>
            <a:spLocks noGrp="1"/>
          </p:cNvSpPr>
          <p:nvPr>
            <p:ph idx="1"/>
          </p:nvPr>
        </p:nvSpPr>
        <p:spPr/>
        <p:txBody>
          <a:bodyPr>
            <a:normAutofit/>
          </a:bodyPr>
          <a:lstStyle/>
          <a:p>
            <a:pPr>
              <a:spcBef>
                <a:spcPts val="800"/>
              </a:spcBef>
              <a:spcAft>
                <a:spcPts val="40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Supervisor/Manager Responsibilities </a:t>
            </a:r>
            <a:endParaRPr lang="en-US" sz="22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Advise other employers on the job site of any chemical hazards which may be encountered in the normal course of their work, the availability of SDSs, the labeling system used, and any precautionary measures that should be taken.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Ascertain what chemical hazards created by other contractors may be encountered by company employees, the location of the SDSs, the labeling system used, and any precautionary measures that should be taken.</a:t>
            </a:r>
          </a:p>
        </p:txBody>
      </p:sp>
    </p:spTree>
    <p:extLst>
      <p:ext uri="{BB962C8B-B14F-4D97-AF65-F5344CB8AC3E}">
        <p14:creationId xmlns:p14="http://schemas.microsoft.com/office/powerpoint/2010/main" val="3233579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8A9DC-A742-F382-356E-67C5483403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E046F3-5176-C7DD-1C1F-C019E0BF3ED7}"/>
              </a:ext>
            </a:extLst>
          </p:cNvPr>
          <p:cNvSpPr>
            <a:spLocks noGrp="1"/>
          </p:cNvSpPr>
          <p:nvPr>
            <p:ph type="title"/>
          </p:nvPr>
        </p:nvSpPr>
        <p:spPr/>
        <p:txBody>
          <a:bodyPr/>
          <a:lstStyle/>
          <a:p>
            <a:r>
              <a:rPr lang="en-US" dirty="0"/>
              <a:t>Responsibilities (cont.)</a:t>
            </a:r>
          </a:p>
        </p:txBody>
      </p:sp>
      <p:sp>
        <p:nvSpPr>
          <p:cNvPr id="3" name="Content Placeholder 2">
            <a:extLst>
              <a:ext uri="{FF2B5EF4-FFF2-40B4-BE49-F238E27FC236}">
                <a16:creationId xmlns:a16="http://schemas.microsoft.com/office/drawing/2014/main" id="{B158BB8B-DBDF-230D-431C-1511517CC986}"/>
              </a:ext>
            </a:extLst>
          </p:cNvPr>
          <p:cNvSpPr>
            <a:spLocks noGrp="1"/>
          </p:cNvSpPr>
          <p:nvPr>
            <p:ph idx="1"/>
          </p:nvPr>
        </p:nvSpPr>
        <p:spPr/>
        <p:txBody>
          <a:bodyPr>
            <a:normAutofit/>
          </a:bodyPr>
          <a:lstStyle/>
          <a:p>
            <a:pPr>
              <a:spcBef>
                <a:spcPts val="800"/>
              </a:spcBef>
              <a:spcAft>
                <a:spcPts val="40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Employees Responsibilities</a:t>
            </a:r>
            <a:endParaRPr lang="en-US" sz="22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Each affected employee working for or associated with must review the training material with the Program Administrator and sign an acknowledgment form.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Shall notify the Program Administrator immediately of all hazardous chemicals or substances received without a proper SDS.</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Report inappropriate labels to their supervisor.</a:t>
            </a:r>
          </a:p>
        </p:txBody>
      </p:sp>
    </p:spTree>
    <p:extLst>
      <p:ext uri="{BB962C8B-B14F-4D97-AF65-F5344CB8AC3E}">
        <p14:creationId xmlns:p14="http://schemas.microsoft.com/office/powerpoint/2010/main" val="703605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93F8D-149E-13A8-F335-755DA75EC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2EE7C9-801E-A5E1-E871-B3778BCF5F3C}"/>
              </a:ext>
            </a:extLst>
          </p:cNvPr>
          <p:cNvSpPr>
            <a:spLocks noGrp="1"/>
          </p:cNvSpPr>
          <p:nvPr>
            <p:ph type="title"/>
          </p:nvPr>
        </p:nvSpPr>
        <p:spPr/>
        <p:txBody>
          <a:bodyPr/>
          <a:lstStyle/>
          <a:p>
            <a:r>
              <a:rPr lang="en-US" dirty="0"/>
              <a:t>Program</a:t>
            </a:r>
          </a:p>
        </p:txBody>
      </p:sp>
      <p:sp>
        <p:nvSpPr>
          <p:cNvPr id="3" name="Content Placeholder 2">
            <a:extLst>
              <a:ext uri="{FF2B5EF4-FFF2-40B4-BE49-F238E27FC236}">
                <a16:creationId xmlns:a16="http://schemas.microsoft.com/office/drawing/2014/main" id="{C6127943-32A7-7123-9EF5-1C68FA32BF18}"/>
              </a:ext>
            </a:extLst>
          </p:cNvPr>
          <p:cNvSpPr>
            <a:spLocks noGrp="1"/>
          </p:cNvSpPr>
          <p:nvPr>
            <p:ph idx="1"/>
          </p:nvPr>
        </p:nvSpPr>
        <p:spPr/>
        <p:txBody>
          <a:bodyPr>
            <a:normAutofit/>
          </a:bodyPr>
          <a:lstStyle/>
          <a:p>
            <a:pPr>
              <a:spcBef>
                <a:spcPts val="800"/>
              </a:spcBef>
              <a:spcAft>
                <a:spcPts val="40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Hazard Chemical List</a:t>
            </a:r>
            <a:endParaRPr lang="en-US" sz="22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This list is to include all substances that require an SDS.</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Keep one copy of this in the front of each SDS book and one copy on file with the Program Administrator.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For each chemical used in the workplace, an SDS sheet must be available on that job site.</a:t>
            </a:r>
          </a:p>
        </p:txBody>
      </p:sp>
    </p:spTree>
    <p:extLst>
      <p:ext uri="{BB962C8B-B14F-4D97-AF65-F5344CB8AC3E}">
        <p14:creationId xmlns:p14="http://schemas.microsoft.com/office/powerpoint/2010/main" val="4260282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9E211-38D9-D949-9A00-EE21B7214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C789F-4DD8-AD8C-D944-83B9A3940387}"/>
              </a:ext>
            </a:extLst>
          </p:cNvPr>
          <p:cNvSpPr>
            <a:spLocks noGrp="1"/>
          </p:cNvSpPr>
          <p:nvPr>
            <p:ph type="title"/>
          </p:nvPr>
        </p:nvSpPr>
        <p:spPr/>
        <p:txBody>
          <a:bodyPr/>
          <a:lstStyle/>
          <a:p>
            <a:r>
              <a:rPr lang="en-US" dirty="0"/>
              <a:t>Program (cont.)</a:t>
            </a:r>
          </a:p>
        </p:txBody>
      </p:sp>
      <p:sp>
        <p:nvSpPr>
          <p:cNvPr id="3" name="Content Placeholder 2">
            <a:extLst>
              <a:ext uri="{FF2B5EF4-FFF2-40B4-BE49-F238E27FC236}">
                <a16:creationId xmlns:a16="http://schemas.microsoft.com/office/drawing/2014/main" id="{B3910438-4A2B-A697-D6C5-E2FE665AB33D}"/>
              </a:ext>
            </a:extLst>
          </p:cNvPr>
          <p:cNvSpPr>
            <a:spLocks noGrp="1"/>
          </p:cNvSpPr>
          <p:nvPr>
            <p:ph idx="1"/>
          </p:nvPr>
        </p:nvSpPr>
        <p:spPr/>
        <p:txBody>
          <a:bodyPr>
            <a:normAutofit/>
          </a:bodyPr>
          <a:lstStyle/>
          <a:p>
            <a:pPr>
              <a:spcBef>
                <a:spcPts val="800"/>
              </a:spcBef>
              <a:spcAft>
                <a:spcPts val="40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Safety Data Sheets</a:t>
            </a:r>
            <a:endParaRPr lang="en-US" sz="22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SDSs are kept in an organized fashion and place in </a:t>
            </a:r>
            <a:r>
              <a:rPr lang="en-US" sz="2200" dirty="0">
                <a:effectLst/>
                <a:highlight>
                  <a:srgbClr val="FFFF00"/>
                </a:highlight>
                <a:latin typeface="Times New Roman" panose="02020603050405020304" pitchFamily="18" charset="0"/>
                <a:ea typeface="Times New Roman" panose="02020603050405020304" pitchFamily="18" charset="0"/>
              </a:rPr>
              <a:t>&lt;Identified and Accessible Location&gt;</a:t>
            </a:r>
            <a:r>
              <a:rPr lang="en-US" sz="2200" dirty="0">
                <a:effectLst/>
                <a:latin typeface="Times New Roman" panose="02020603050405020304" pitchFamily="18" charset="0"/>
                <a:ea typeface="Times New Roman" panose="02020603050405020304" pitchFamily="18" charset="0"/>
              </a:rPr>
              <a:t> for all employees to view at will.</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Retain obsolete SDSs for 30 years.</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Verify </a:t>
            </a:r>
            <a:r>
              <a:rPr lang="en-US" sz="2200" dirty="0">
                <a:effectLst/>
                <a:highlight>
                  <a:srgbClr val="FFFF00"/>
                </a:highlight>
                <a:latin typeface="Times New Roman" panose="02020603050405020304" pitchFamily="18" charset="0"/>
                <a:ea typeface="Times New Roman" panose="02020603050405020304" pitchFamily="18" charset="0"/>
              </a:rPr>
              <a:t>&lt;How Often&gt;</a:t>
            </a:r>
            <a:r>
              <a:rPr lang="en-US" sz="2200" dirty="0">
                <a:effectLst/>
                <a:latin typeface="Times New Roman" panose="02020603050405020304" pitchFamily="18" charset="0"/>
                <a:ea typeface="Times New Roman" panose="02020603050405020304" pitchFamily="18" charset="0"/>
              </a:rPr>
              <a:t> SDSs are correct and reflect chemical reformulations, improvements, or updates.</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If the manufacturer or distributor cannot produce an SDS, the Program Administrator shall return the product to the supplier.</a:t>
            </a:r>
          </a:p>
        </p:txBody>
      </p:sp>
    </p:spTree>
    <p:extLst>
      <p:ext uri="{BB962C8B-B14F-4D97-AF65-F5344CB8AC3E}">
        <p14:creationId xmlns:p14="http://schemas.microsoft.com/office/powerpoint/2010/main" val="4292393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122EB-C0E3-54E7-337E-FE92D9D55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7B44AB-E498-7E95-F5D9-6D4215C144D2}"/>
              </a:ext>
            </a:extLst>
          </p:cNvPr>
          <p:cNvSpPr>
            <a:spLocks noGrp="1"/>
          </p:cNvSpPr>
          <p:nvPr>
            <p:ph type="title"/>
          </p:nvPr>
        </p:nvSpPr>
        <p:spPr/>
        <p:txBody>
          <a:bodyPr/>
          <a:lstStyle/>
          <a:p>
            <a:r>
              <a:rPr lang="en-US" dirty="0"/>
              <a:t>Program (cont.)</a:t>
            </a:r>
          </a:p>
        </p:txBody>
      </p:sp>
      <p:sp>
        <p:nvSpPr>
          <p:cNvPr id="3" name="Content Placeholder 2">
            <a:extLst>
              <a:ext uri="{FF2B5EF4-FFF2-40B4-BE49-F238E27FC236}">
                <a16:creationId xmlns:a16="http://schemas.microsoft.com/office/drawing/2014/main" id="{C3CDDAFA-964B-197A-7CB0-BCD6B0328B33}"/>
              </a:ext>
            </a:extLst>
          </p:cNvPr>
          <p:cNvSpPr>
            <a:spLocks noGrp="1"/>
          </p:cNvSpPr>
          <p:nvPr>
            <p:ph idx="1"/>
          </p:nvPr>
        </p:nvSpPr>
        <p:spPr>
          <a:xfrm>
            <a:off x="838200" y="1825625"/>
            <a:ext cx="10515600" cy="4667250"/>
          </a:xfrm>
        </p:spPr>
        <p:txBody>
          <a:bodyPr>
            <a:normAutofit fontScale="92500" lnSpcReduction="20000"/>
          </a:bodyPr>
          <a:lstStyle/>
          <a:p>
            <a:pPr>
              <a:lnSpc>
                <a:spcPct val="110000"/>
              </a:lnSpc>
              <a:spcBef>
                <a:spcPts val="800"/>
              </a:spcBef>
              <a:spcAft>
                <a:spcPts val="40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Labeling and Pictograms</a:t>
            </a:r>
            <a:endParaRPr lang="en-US" sz="26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highlight>
                  <a:srgbClr val="FFFF00"/>
                </a:highlight>
                <a:latin typeface="Times New Roman" panose="02020603050405020304" pitchFamily="18" charset="0"/>
                <a:ea typeface="Times New Roman" panose="02020603050405020304" pitchFamily="18" charset="0"/>
              </a:rPr>
              <a:t>&lt;Company name&gt;</a:t>
            </a:r>
            <a:r>
              <a:rPr lang="en-US" sz="2200" dirty="0">
                <a:effectLst/>
                <a:latin typeface="Times New Roman" panose="02020603050405020304" pitchFamily="18" charset="0"/>
                <a:ea typeface="Times New Roman" panose="02020603050405020304" pitchFamily="18" charset="0"/>
              </a:rPr>
              <a:t> will rely primarily on the use of the manufacturers’ labels to meet the labeling requirements of the standard.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Properly label each container of hazardous chemicals with the name of the hazardous material, the name and address of the manufacturer, and the appropriate warnings, pictogram(s), and signal word(s).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Place appropriate labels on all containers regardless of size.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Containers must be approved and recommended for either storage or dispensing of the particular hazardous chemical contained in them.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Replace worn or torn labels.</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Portable containers of hazardous materials do not require labeling if the materials are transferred from labeled containers and intended for immediate use by the employee who performs the transfer. </a:t>
            </a:r>
            <a:r>
              <a:rPr lang="en-US" sz="2200" dirty="0">
                <a:solidFill>
                  <a:srgbClr val="FF0000"/>
                </a:solidFill>
                <a:effectLst/>
                <a:highlight>
                  <a:srgbClr val="FFFF00"/>
                </a:highlight>
                <a:latin typeface="Times New Roman" panose="02020603050405020304" pitchFamily="18" charset="0"/>
                <a:ea typeface="Times New Roman" panose="02020603050405020304" pitchFamily="18" charset="0"/>
              </a:rPr>
              <a:t>(Standardized labeling system – can use HMIS, NFPA, GHS, etc.)</a:t>
            </a:r>
            <a:r>
              <a:rPr lang="en-US" sz="2200" dirty="0">
                <a:effectLst/>
                <a:latin typeface="Times New Roman" panose="02020603050405020304" pitchFamily="18" charset="0"/>
                <a:ea typeface="Times New Roman" panose="02020603050405020304" pitchFamily="18" charset="0"/>
              </a:rPr>
              <a:t>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Empty (and clean when necessary) portable containers not immediately used within </a:t>
            </a:r>
            <a:r>
              <a:rPr lang="en-US" sz="2200" dirty="0">
                <a:effectLst/>
                <a:highlight>
                  <a:srgbClr val="FFFF00"/>
                </a:highlight>
                <a:latin typeface="Times New Roman" panose="02020603050405020304" pitchFamily="18" charset="0"/>
                <a:ea typeface="Times New Roman" panose="02020603050405020304" pitchFamily="18" charset="0"/>
              </a:rPr>
              <a:t>&lt;Time&gt;</a:t>
            </a:r>
            <a:r>
              <a:rPr lang="en-US" sz="2200" dirty="0">
                <a:effectLst/>
                <a:latin typeface="Times New Roman" panose="02020603050405020304" pitchFamily="18" charset="0"/>
                <a:ea typeface="Times New Roman" panose="02020603050405020304" pitchFamily="18" charset="0"/>
              </a:rPr>
              <a:t> hours.</a:t>
            </a:r>
          </a:p>
        </p:txBody>
      </p:sp>
    </p:spTree>
    <p:extLst>
      <p:ext uri="{BB962C8B-B14F-4D97-AF65-F5344CB8AC3E}">
        <p14:creationId xmlns:p14="http://schemas.microsoft.com/office/powerpoint/2010/main" val="318086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9B6A5-422D-17EC-32E9-D5979653D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FAD6D-A915-6747-5583-BE7202404DBB}"/>
              </a:ext>
            </a:extLst>
          </p:cNvPr>
          <p:cNvSpPr>
            <a:spLocks noGrp="1"/>
          </p:cNvSpPr>
          <p:nvPr>
            <p:ph type="title"/>
          </p:nvPr>
        </p:nvSpPr>
        <p:spPr/>
        <p:txBody>
          <a:bodyPr/>
          <a:lstStyle/>
          <a:p>
            <a:r>
              <a:rPr lang="en-US" dirty="0"/>
              <a:t>Program (cont.)</a:t>
            </a:r>
          </a:p>
        </p:txBody>
      </p:sp>
      <p:sp>
        <p:nvSpPr>
          <p:cNvPr id="3" name="Content Placeholder 2">
            <a:extLst>
              <a:ext uri="{FF2B5EF4-FFF2-40B4-BE49-F238E27FC236}">
                <a16:creationId xmlns:a16="http://schemas.microsoft.com/office/drawing/2014/main" id="{12009831-57E0-CE0E-1166-41A9E629D998}"/>
              </a:ext>
            </a:extLst>
          </p:cNvPr>
          <p:cNvSpPr>
            <a:spLocks noGrp="1"/>
          </p:cNvSpPr>
          <p:nvPr>
            <p:ph idx="1"/>
          </p:nvPr>
        </p:nvSpPr>
        <p:spPr>
          <a:xfrm>
            <a:off x="838200" y="1825625"/>
            <a:ext cx="10515600" cy="4909472"/>
          </a:xfrm>
        </p:spPr>
        <p:txBody>
          <a:bodyPr>
            <a:normAutofit/>
          </a:bodyPr>
          <a:lstStyle/>
          <a:p>
            <a:pPr>
              <a:lnSpc>
                <a:spcPct val="110000"/>
              </a:lnSpc>
              <a:spcBef>
                <a:spcPts val="800"/>
              </a:spcBef>
              <a:spcAft>
                <a:spcPts val="40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Training</a:t>
            </a:r>
            <a:endParaRPr lang="en-US" sz="26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1600" dirty="0">
                <a:effectLst/>
                <a:latin typeface="Times New Roman" panose="02020603050405020304" pitchFamily="18" charset="0"/>
                <a:ea typeface="Times New Roman" panose="02020603050405020304" pitchFamily="18" charset="0"/>
              </a:rPr>
              <a:t>Train all full- and part-time employees, new hires, and contractors on the following: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label elements;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pictograms;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SDS format to facilitate recognition, and understanding of the product, its required personal protective equipment (PPE), and first aid requirements;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the chemicals they will be exposed to;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locations of SDSs; and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chemicals in supply lines within the site. </a:t>
            </a:r>
          </a:p>
          <a:p>
            <a:pPr lvl="1">
              <a:spcBef>
                <a:spcPts val="600"/>
              </a:spcBef>
              <a:spcAft>
                <a:spcPts val="600"/>
              </a:spcAft>
              <a:buFont typeface="+mj-lt"/>
              <a:buAutoNum type="arabicPeriod"/>
            </a:pPr>
            <a:r>
              <a:rPr lang="en-US" sz="1600" dirty="0">
                <a:effectLst/>
                <a:latin typeface="Times New Roman" panose="02020603050405020304" pitchFamily="18" charset="0"/>
                <a:ea typeface="Times New Roman" panose="02020603050405020304" pitchFamily="18" charset="0"/>
              </a:rPr>
              <a:t>(Note: If required, include Department of Transportation pictograms and identification placards in this training.) </a:t>
            </a:r>
          </a:p>
          <a:p>
            <a:pPr lvl="1">
              <a:spcBef>
                <a:spcPts val="600"/>
              </a:spcBef>
              <a:spcAft>
                <a:spcPts val="600"/>
              </a:spcAft>
              <a:buFont typeface="+mj-lt"/>
              <a:buAutoNum type="arabicPeriod"/>
            </a:pPr>
            <a:r>
              <a:rPr lang="en-US" sz="1600" dirty="0">
                <a:effectLst/>
                <a:latin typeface="Times New Roman" panose="02020603050405020304" pitchFamily="18" charset="0"/>
                <a:ea typeface="Times New Roman" panose="02020603050405020304" pitchFamily="18" charset="0"/>
              </a:rPr>
              <a:t>Conduct this training during the new employee orientation process before the new employee begins their duties.  </a:t>
            </a:r>
          </a:p>
          <a:p>
            <a:pPr lvl="1">
              <a:spcBef>
                <a:spcPts val="600"/>
              </a:spcBef>
              <a:spcAft>
                <a:spcPts val="600"/>
              </a:spcAft>
              <a:buFont typeface="+mj-lt"/>
              <a:buAutoNum type="arabicPeriod"/>
            </a:pPr>
            <a:r>
              <a:rPr lang="en-US" sz="1600" dirty="0">
                <a:effectLst/>
                <a:latin typeface="Times New Roman" panose="02020603050405020304" pitchFamily="18" charset="0"/>
                <a:ea typeface="Times New Roman" panose="02020603050405020304" pitchFamily="18" charset="0"/>
              </a:rPr>
              <a:t>Additional training is required before any new hazardous chemical or material is introduced into the workplace or when changes are made to the program.</a:t>
            </a:r>
          </a:p>
        </p:txBody>
      </p:sp>
    </p:spTree>
    <p:extLst>
      <p:ext uri="{BB962C8B-B14F-4D97-AF65-F5344CB8AC3E}">
        <p14:creationId xmlns:p14="http://schemas.microsoft.com/office/powerpoint/2010/main" val="2656963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A22DA-7330-FF6F-7356-21F196CC3F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01625-69F9-0C86-466C-51FA0E7D177E}"/>
              </a:ext>
            </a:extLst>
          </p:cNvPr>
          <p:cNvSpPr>
            <a:spLocks noGrp="1"/>
          </p:cNvSpPr>
          <p:nvPr>
            <p:ph type="title"/>
          </p:nvPr>
        </p:nvSpPr>
        <p:spPr/>
        <p:txBody>
          <a:bodyPr/>
          <a:lstStyle/>
          <a:p>
            <a:r>
              <a:rPr lang="en-US" dirty="0"/>
              <a:t>Program (cont.)</a:t>
            </a:r>
          </a:p>
        </p:txBody>
      </p:sp>
      <p:sp>
        <p:nvSpPr>
          <p:cNvPr id="3" name="Content Placeholder 2">
            <a:extLst>
              <a:ext uri="{FF2B5EF4-FFF2-40B4-BE49-F238E27FC236}">
                <a16:creationId xmlns:a16="http://schemas.microsoft.com/office/drawing/2014/main" id="{1A3B5BFD-D53F-782C-962D-D6F496E7ED9A}"/>
              </a:ext>
            </a:extLst>
          </p:cNvPr>
          <p:cNvSpPr>
            <a:spLocks noGrp="1"/>
          </p:cNvSpPr>
          <p:nvPr>
            <p:ph idx="1"/>
          </p:nvPr>
        </p:nvSpPr>
        <p:spPr>
          <a:xfrm>
            <a:off x="838200" y="1825625"/>
            <a:ext cx="10515600" cy="4909472"/>
          </a:xfrm>
        </p:spPr>
        <p:txBody>
          <a:bodyPr>
            <a:normAutofit/>
          </a:bodyPr>
          <a:lstStyle/>
          <a:p>
            <a:pPr>
              <a:lnSpc>
                <a:spcPct val="110000"/>
              </a:lnSpc>
              <a:spcBef>
                <a:spcPts val="800"/>
              </a:spcBef>
              <a:spcAft>
                <a:spcPts val="40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Storage</a:t>
            </a:r>
            <a:endParaRPr lang="en-US" sz="26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Secure all hazardous substances storage areas. </a:t>
            </a: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Ensure they are properly ventilated and identified by signs.</a:t>
            </a:r>
          </a:p>
        </p:txBody>
      </p:sp>
    </p:spTree>
    <p:extLst>
      <p:ext uri="{BB962C8B-B14F-4D97-AF65-F5344CB8AC3E}">
        <p14:creationId xmlns:p14="http://schemas.microsoft.com/office/powerpoint/2010/main" val="3324029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BDAFD-D61C-7847-012F-49FAD92DC3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3B8DC6-C4BF-0F07-CCD3-6FE017DFB75C}"/>
              </a:ext>
            </a:extLst>
          </p:cNvPr>
          <p:cNvSpPr>
            <a:spLocks noGrp="1"/>
          </p:cNvSpPr>
          <p:nvPr>
            <p:ph type="title"/>
          </p:nvPr>
        </p:nvSpPr>
        <p:spPr/>
        <p:txBody>
          <a:bodyPr/>
          <a:lstStyle/>
          <a:p>
            <a:r>
              <a:rPr lang="en-US" dirty="0"/>
              <a:t>Program (cont.)</a:t>
            </a:r>
          </a:p>
        </p:txBody>
      </p:sp>
      <p:sp>
        <p:nvSpPr>
          <p:cNvPr id="3" name="Content Placeholder 2">
            <a:extLst>
              <a:ext uri="{FF2B5EF4-FFF2-40B4-BE49-F238E27FC236}">
                <a16:creationId xmlns:a16="http://schemas.microsoft.com/office/drawing/2014/main" id="{1CC84900-4E9D-C637-BD73-EDDD97631F07}"/>
              </a:ext>
            </a:extLst>
          </p:cNvPr>
          <p:cNvSpPr>
            <a:spLocks noGrp="1"/>
          </p:cNvSpPr>
          <p:nvPr>
            <p:ph idx="1"/>
          </p:nvPr>
        </p:nvSpPr>
        <p:spPr>
          <a:xfrm>
            <a:off x="838200" y="1825625"/>
            <a:ext cx="10515600" cy="4909472"/>
          </a:xfrm>
        </p:spPr>
        <p:txBody>
          <a:bodyPr>
            <a:normAutofit/>
          </a:bodyPr>
          <a:lstStyle/>
          <a:p>
            <a:pPr>
              <a:lnSpc>
                <a:spcPct val="110000"/>
              </a:lnSpc>
              <a:spcBef>
                <a:spcPts val="800"/>
              </a:spcBef>
              <a:spcAft>
                <a:spcPts val="40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Non-Routine Tasks</a:t>
            </a:r>
            <a:endParaRPr lang="en-US" sz="26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1600" dirty="0">
                <a:effectLst/>
                <a:latin typeface="Times New Roman" panose="02020603050405020304" pitchFamily="18" charset="0"/>
                <a:ea typeface="Times New Roman" panose="02020603050405020304" pitchFamily="18" charset="0"/>
              </a:rPr>
              <a:t>Advise or have employees contact </a:t>
            </a:r>
            <a:r>
              <a:rPr lang="en-US" sz="1600" dirty="0">
                <a:effectLst/>
                <a:highlight>
                  <a:srgbClr val="FFFF00"/>
                </a:highlight>
                <a:latin typeface="Times New Roman" panose="02020603050405020304" pitchFamily="18" charset="0"/>
                <a:ea typeface="Times New Roman" panose="02020603050405020304" pitchFamily="18" charset="0"/>
              </a:rPr>
              <a:t>&lt;Responsible Person or Title&gt;</a:t>
            </a:r>
            <a:r>
              <a:rPr lang="en-US" sz="1600" dirty="0">
                <a:effectLst/>
                <a:latin typeface="Times New Roman" panose="02020603050405020304" pitchFamily="18" charset="0"/>
                <a:ea typeface="Times New Roman" panose="02020603050405020304" pitchFamily="18" charset="0"/>
              </a:rPr>
              <a:t> for special precautions to follow before performing any non-routine task. </a:t>
            </a:r>
          </a:p>
          <a:p>
            <a:pPr lvl="1">
              <a:spcBef>
                <a:spcPts val="600"/>
              </a:spcBef>
              <a:spcAft>
                <a:spcPts val="600"/>
              </a:spcAft>
              <a:buFont typeface="+mj-lt"/>
              <a:buAutoNum type="arabicPeriod"/>
            </a:pPr>
            <a:r>
              <a:rPr lang="en-US" sz="1600" dirty="0">
                <a:effectLst/>
                <a:highlight>
                  <a:srgbClr val="FFFF00"/>
                </a:highlight>
                <a:latin typeface="Times New Roman" panose="02020603050405020304" pitchFamily="18" charset="0"/>
                <a:ea typeface="Times New Roman" panose="02020603050405020304" pitchFamily="18" charset="0"/>
              </a:rPr>
              <a:t>&lt;Responsible Person or Title&gt;</a:t>
            </a:r>
            <a:r>
              <a:rPr lang="en-US" sz="1600" dirty="0">
                <a:effectLst/>
                <a:latin typeface="Times New Roman" panose="02020603050405020304" pitchFamily="18" charset="0"/>
                <a:ea typeface="Times New Roman" panose="02020603050405020304" pitchFamily="18" charset="0"/>
              </a:rPr>
              <a:t> shall inform all other employees who may be exposed.</a:t>
            </a:r>
          </a:p>
          <a:p>
            <a:pPr lvl="1">
              <a:spcBef>
                <a:spcPts val="600"/>
              </a:spcBef>
              <a:spcAft>
                <a:spcPts val="600"/>
              </a:spcAft>
              <a:buFont typeface="+mj-lt"/>
              <a:buAutoNum type="arabicPeriod"/>
            </a:pPr>
            <a:r>
              <a:rPr lang="en-US" sz="1600" dirty="0">
                <a:effectLst/>
                <a:highlight>
                  <a:srgbClr val="FFFF00"/>
                </a:highlight>
                <a:latin typeface="Times New Roman" panose="02020603050405020304" pitchFamily="18" charset="0"/>
                <a:ea typeface="Times New Roman" panose="02020603050405020304" pitchFamily="18" charset="0"/>
              </a:rPr>
              <a:t>&lt;Responsible Person or Title&gt;</a:t>
            </a:r>
            <a:r>
              <a:rPr lang="en-US" sz="1600" dirty="0">
                <a:effectLst/>
                <a:latin typeface="Times New Roman" panose="02020603050405020304" pitchFamily="18" charset="0"/>
                <a:ea typeface="Times New Roman" panose="02020603050405020304" pitchFamily="18" charset="0"/>
              </a:rPr>
              <a:t> shall provide the affected employees with information about the non-routine task and the expected encountered chemicals, including the: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specific chemical name(s) and hazard(s);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PPE required and safety measures to take;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measures to take to lessen the hazards, including ventilation and respirators; and </a:t>
            </a:r>
          </a:p>
          <a:p>
            <a:pPr lvl="2">
              <a:spcBef>
                <a:spcPts val="600"/>
              </a:spcBef>
              <a:spcAft>
                <a:spcPts val="600"/>
              </a:spcAft>
              <a:buFont typeface="+mj-lt"/>
              <a:buAutoNum type="arabicPeriod"/>
            </a:pPr>
            <a:r>
              <a:rPr lang="en-US" sz="1400" dirty="0">
                <a:effectLst/>
                <a:latin typeface="Times New Roman" panose="02020603050405020304" pitchFamily="18" charset="0"/>
                <a:ea typeface="Times New Roman" panose="02020603050405020304" pitchFamily="18" charset="0"/>
              </a:rPr>
              <a:t>emergency procedures. </a:t>
            </a:r>
          </a:p>
          <a:p>
            <a:pPr lvl="1">
              <a:spcBef>
                <a:spcPts val="600"/>
              </a:spcBef>
              <a:spcAft>
                <a:spcPts val="600"/>
              </a:spcAft>
              <a:buFont typeface="+mj-lt"/>
              <a:buAutoNum type="arabicPeriod"/>
            </a:pPr>
            <a:r>
              <a:rPr lang="en-US" sz="1600" dirty="0">
                <a:effectLst/>
                <a:highlight>
                  <a:srgbClr val="FFFF00"/>
                </a:highlight>
                <a:latin typeface="Times New Roman" panose="02020603050405020304" pitchFamily="18" charset="0"/>
                <a:ea typeface="Times New Roman" panose="02020603050405020304" pitchFamily="18" charset="0"/>
              </a:rPr>
              <a:t>&lt;Responsible Person or Title&gt;</a:t>
            </a:r>
            <a:r>
              <a:rPr lang="en-US" sz="1600" dirty="0">
                <a:effectLst/>
                <a:latin typeface="Times New Roman" panose="02020603050405020304" pitchFamily="18" charset="0"/>
                <a:ea typeface="Times New Roman" panose="02020603050405020304" pitchFamily="18" charset="0"/>
              </a:rPr>
              <a:t> shall contact each contractor before work starts to gather and disseminate any information concerning chemical hazards the contractor is bringing into the workplace.</a:t>
            </a:r>
          </a:p>
        </p:txBody>
      </p:sp>
    </p:spTree>
    <p:extLst>
      <p:ext uri="{BB962C8B-B14F-4D97-AF65-F5344CB8AC3E}">
        <p14:creationId xmlns:p14="http://schemas.microsoft.com/office/powerpoint/2010/main" val="425354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D6329-B0F1-CED3-F2BC-C2EC2A0CE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355F5-6CB7-85D4-02A1-9D1FEC34E314}"/>
              </a:ext>
            </a:extLst>
          </p:cNvPr>
          <p:cNvSpPr>
            <a:spLocks noGrp="1"/>
          </p:cNvSpPr>
          <p:nvPr>
            <p:ph type="title"/>
          </p:nvPr>
        </p:nvSpPr>
        <p:spPr/>
        <p:txBody>
          <a:bodyPr/>
          <a:lstStyle/>
          <a:p>
            <a:r>
              <a:rPr lang="en-US" dirty="0"/>
              <a:t>Program (cont.)</a:t>
            </a:r>
          </a:p>
        </p:txBody>
      </p:sp>
      <p:sp>
        <p:nvSpPr>
          <p:cNvPr id="3" name="Content Placeholder 2">
            <a:extLst>
              <a:ext uri="{FF2B5EF4-FFF2-40B4-BE49-F238E27FC236}">
                <a16:creationId xmlns:a16="http://schemas.microsoft.com/office/drawing/2014/main" id="{F3C628DE-123C-51EE-8622-D8EF8588858F}"/>
              </a:ext>
            </a:extLst>
          </p:cNvPr>
          <p:cNvSpPr>
            <a:spLocks noGrp="1"/>
          </p:cNvSpPr>
          <p:nvPr>
            <p:ph idx="1"/>
          </p:nvPr>
        </p:nvSpPr>
        <p:spPr>
          <a:xfrm>
            <a:off x="838200" y="1825625"/>
            <a:ext cx="10515600" cy="4909472"/>
          </a:xfrm>
        </p:spPr>
        <p:txBody>
          <a:bodyPr>
            <a:normAutofit/>
          </a:bodyPr>
          <a:lstStyle/>
          <a:p>
            <a:pPr>
              <a:lnSpc>
                <a:spcPct val="110000"/>
              </a:lnSpc>
              <a:spcBef>
                <a:spcPts val="800"/>
              </a:spcBef>
              <a:spcAft>
                <a:spcPts val="40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Program Compliance</a:t>
            </a:r>
            <a:endParaRPr lang="en-US" sz="2600" b="1"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1">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Any direct or intentional violation or non-compliance with this program may result in the termination of the person or persons involved in accordance with company policy.</a:t>
            </a:r>
          </a:p>
        </p:txBody>
      </p:sp>
    </p:spTree>
    <p:extLst>
      <p:ext uri="{BB962C8B-B14F-4D97-AF65-F5344CB8AC3E}">
        <p14:creationId xmlns:p14="http://schemas.microsoft.com/office/powerpoint/2010/main" val="2191632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F00D0-BEF9-9982-5475-F1C749B28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623CCC-7E02-F773-1ADC-2583BFC7C428}"/>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8280E62-2818-0CDA-F999-20470C95F402}"/>
              </a:ext>
            </a:extLst>
          </p:cNvPr>
          <p:cNvSpPr>
            <a:spLocks noGrp="1"/>
          </p:cNvSpPr>
          <p:nvPr>
            <p:ph idx="1"/>
          </p:nvPr>
        </p:nvSpPr>
        <p:spPr>
          <a:xfrm>
            <a:off x="838200" y="1825625"/>
            <a:ext cx="10515600" cy="4909472"/>
          </a:xfrm>
        </p:spPr>
        <p:txBody>
          <a:bodyPr>
            <a:normAutofit/>
          </a:bodyPr>
          <a:lstStyle/>
          <a:p>
            <a:pPr marL="285750" indent="-285750">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FRM-004 Training Log</a:t>
            </a:r>
          </a:p>
          <a:p>
            <a:pPr marL="285750" indent="-285750">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PGM-001 Injury Illness Prevention Program</a:t>
            </a:r>
          </a:p>
          <a:p>
            <a:pPr marL="285750" indent="-285750">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HR (Employee Handbook) Program</a:t>
            </a:r>
          </a:p>
          <a:p>
            <a:pPr marL="285750" indent="-285750">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Other Programs</a:t>
            </a:r>
          </a:p>
          <a:p>
            <a:pPr marL="285750" indent="-285750">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Training documents</a:t>
            </a:r>
          </a:p>
          <a:p>
            <a:pPr marL="285750" indent="-285750">
              <a:spcBef>
                <a:spcPts val="600"/>
              </a:spcBef>
              <a:spcAft>
                <a:spcPts val="600"/>
              </a:spcAft>
              <a:buFont typeface="+mj-lt"/>
              <a:buAutoNum type="arabicPeriod"/>
            </a:pPr>
            <a:r>
              <a:rPr lang="en-US" sz="2200" dirty="0">
                <a:effectLst/>
                <a:latin typeface="Times New Roman" panose="02020603050405020304" pitchFamily="18" charset="0"/>
                <a:ea typeface="Times New Roman" panose="02020603050405020304" pitchFamily="18" charset="0"/>
              </a:rPr>
              <a:t>29 CFR 1910.1200 Hazard Communication Standards</a:t>
            </a:r>
          </a:p>
        </p:txBody>
      </p:sp>
    </p:spTree>
    <p:extLst>
      <p:ext uri="{BB962C8B-B14F-4D97-AF65-F5344CB8AC3E}">
        <p14:creationId xmlns:p14="http://schemas.microsoft.com/office/powerpoint/2010/main" val="1974895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9E528-0AE5-715E-DA64-8B292096C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E4C462-765F-68FA-C9E9-8285C5E501AA}"/>
              </a:ext>
            </a:extLst>
          </p:cNvPr>
          <p:cNvSpPr>
            <a:spLocks noGrp="1"/>
          </p:cNvSpPr>
          <p:nvPr>
            <p:ph type="title"/>
          </p:nvPr>
        </p:nvSpPr>
        <p:spPr/>
        <p:txBody>
          <a:bodyPr/>
          <a:lstStyle/>
          <a:p>
            <a:r>
              <a:rPr lang="en-US" dirty="0"/>
              <a:t>Questions &amp; Answers</a:t>
            </a:r>
          </a:p>
        </p:txBody>
      </p:sp>
      <p:sp>
        <p:nvSpPr>
          <p:cNvPr id="3" name="Content Placeholder 2">
            <a:extLst>
              <a:ext uri="{FF2B5EF4-FFF2-40B4-BE49-F238E27FC236}">
                <a16:creationId xmlns:a16="http://schemas.microsoft.com/office/drawing/2014/main" id="{2FEB6E86-CE16-75BF-950B-0906F0701524}"/>
              </a:ext>
            </a:extLst>
          </p:cNvPr>
          <p:cNvSpPr>
            <a:spLocks noGrp="1"/>
          </p:cNvSpPr>
          <p:nvPr>
            <p:ph idx="1"/>
          </p:nvPr>
        </p:nvSpPr>
        <p:spPr>
          <a:xfrm>
            <a:off x="838200" y="1825625"/>
            <a:ext cx="10515600" cy="4909472"/>
          </a:xfrm>
        </p:spPr>
        <p:txBody>
          <a:bodyPr>
            <a:normAutofit/>
          </a:bodyPr>
          <a:lstStyle/>
          <a:p>
            <a:pPr marL="0" indent="0">
              <a:spcBef>
                <a:spcPts val="600"/>
              </a:spcBef>
              <a:spcAft>
                <a:spcPts val="600"/>
              </a:spcAft>
              <a:buNone/>
            </a:pPr>
            <a:endParaRPr lang="en-US"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4384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1095</Words>
  <Application>Microsoft Office PowerPoint</Application>
  <PresentationFormat>Widescreen</PresentationFormat>
  <Paragraphs>96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Times New Roman</vt:lpstr>
      <vt:lpstr>Office Theme</vt:lpstr>
      <vt:lpstr>Hazard Communication Program</vt:lpstr>
      <vt:lpstr>Outline</vt:lpstr>
      <vt:lpstr>Policy</vt:lpstr>
      <vt:lpstr>Purpose</vt:lpstr>
      <vt:lpstr>Responsibilities</vt:lpstr>
      <vt:lpstr>Responsibilities (cont.)</vt:lpstr>
      <vt:lpstr>Responsibilities (cont.)</vt:lpstr>
      <vt:lpstr>Program</vt:lpstr>
      <vt:lpstr>Program (cont.)</vt:lpstr>
      <vt:lpstr>Program (cont.)</vt:lpstr>
      <vt:lpstr>Program (cont.)</vt:lpstr>
      <vt:lpstr>Program (cont.)</vt:lpstr>
      <vt:lpstr>Program (cont.)</vt:lpstr>
      <vt:lpstr>Program (cont.)</vt:lpstr>
      <vt:lpstr>References</vt:lpstr>
      <vt:lpstr>Questions &amp; Answers</vt:lpstr>
    </vt:vector>
  </TitlesOfParts>
  <Company>TDI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Wood</dc:creator>
  <cp:lastModifiedBy>Robert Wood</cp:lastModifiedBy>
  <cp:revision>1</cp:revision>
  <dcterms:created xsi:type="dcterms:W3CDTF">2025-04-10T13:31:43Z</dcterms:created>
  <dcterms:modified xsi:type="dcterms:W3CDTF">2025-04-10T13:45:25Z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62d2fa-4fb9-40b5-9131-9ae16a6c0ad0_Enabled">
    <vt:lpwstr>true</vt:lpwstr>
  </property>
  <property fmtid="{D5CDD505-2E9C-101B-9397-08002B2CF9AE}" pid="3" name="MSIP_Label_ba62d2fa-4fb9-40b5-9131-9ae16a6c0ad0_SetDate">
    <vt:lpwstr>2025-04-10T13:45:01Z</vt:lpwstr>
  </property>
  <property fmtid="{D5CDD505-2E9C-101B-9397-08002B2CF9AE}" pid="4" name="MSIP_Label_ba62d2fa-4fb9-40b5-9131-9ae16a6c0ad0_Method">
    <vt:lpwstr>Standard</vt:lpwstr>
  </property>
  <property fmtid="{D5CDD505-2E9C-101B-9397-08002B2CF9AE}" pid="5" name="MSIP_Label_ba62d2fa-4fb9-40b5-9131-9ae16a6c0ad0_Name">
    <vt:lpwstr>Internal</vt:lpwstr>
  </property>
  <property fmtid="{D5CDD505-2E9C-101B-9397-08002B2CF9AE}" pid="6" name="MSIP_Label_ba62d2fa-4fb9-40b5-9131-9ae16a6c0ad0_SiteId">
    <vt:lpwstr>6c600c88-7a50-421a-9817-a970a01aed2a</vt:lpwstr>
  </property>
  <property fmtid="{D5CDD505-2E9C-101B-9397-08002B2CF9AE}" pid="7" name="MSIP_Label_ba62d2fa-4fb9-40b5-9131-9ae16a6c0ad0_ActionId">
    <vt:lpwstr>84045295-1354-4a13-a7c9-04688775efbd</vt:lpwstr>
  </property>
  <property fmtid="{D5CDD505-2E9C-101B-9397-08002B2CF9AE}" pid="8" name="MSIP_Label_ba62d2fa-4fb9-40b5-9131-9ae16a6c0ad0_ContentBits">
    <vt:lpwstr>0</vt:lpwstr>
  </property>
  <property fmtid="{D5CDD505-2E9C-101B-9397-08002B2CF9AE}" pid="9" name="MSIP_Label_ba62d2fa-4fb9-40b5-9131-9ae16a6c0ad0_Tag">
    <vt:lpwstr>10, 3, 0, 1</vt:lpwstr>
  </property>
</Properties>
</file>